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3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" name="Shape 16"/>
          <p:cNvSpPr/>
          <p:nvPr/>
        </p:nvSpPr>
        <p:spPr>
          <a:xfrm rot="10800000" flipH="1">
            <a:off y="1541738" x="0"/>
            <a:ext cy="915711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y="0" x="0"/>
            <a:ext cy="16001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 rot="-186991">
            <a:off y="2348618" x="1102116"/>
            <a:ext cy="393946" cx="7576304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buSzPct val="100000"/>
              <a:buNone/>
              <a:defRPr sz="2000"/>
            </a:lvl1pPr>
            <a:lvl2pPr>
              <a:spcBef>
                <a:spcPts val="0"/>
              </a:spcBef>
              <a:buSzPct val="100000"/>
              <a:buNone/>
              <a:defRPr sz="2000"/>
            </a:lvl2pPr>
            <a:lvl3pPr>
              <a:spcBef>
                <a:spcPts val="0"/>
              </a:spcBef>
              <a:buSzPct val="100000"/>
              <a:buNone/>
              <a:defRPr sz="2000"/>
            </a:lvl3pPr>
            <a:lvl4pPr>
              <a:spcBef>
                <a:spcPts val="0"/>
              </a:spcBef>
              <a:buSzPct val="100000"/>
              <a:buNone/>
              <a:defRPr sz="2000"/>
            </a:lvl4pPr>
            <a:lvl5pPr>
              <a:spcBef>
                <a:spcPts val="0"/>
              </a:spcBef>
              <a:buSzPct val="100000"/>
              <a:buNone/>
              <a:defRPr sz="2000"/>
            </a:lvl5pPr>
            <a:lvl6pPr>
              <a:spcBef>
                <a:spcPts val="0"/>
              </a:spcBef>
              <a:buSzPct val="100000"/>
              <a:buNone/>
              <a:defRPr sz="2000"/>
            </a:lvl6pPr>
            <a:lvl7pPr>
              <a:spcBef>
                <a:spcPts val="0"/>
              </a:spcBef>
              <a:buSzPct val="100000"/>
              <a:buNone/>
              <a:defRPr sz="2000"/>
            </a:lvl7pPr>
            <a:lvl8pPr>
              <a:spcBef>
                <a:spcPts val="0"/>
              </a:spcBef>
              <a:buSzPct val="100000"/>
              <a:buNone/>
              <a:defRPr sz="2000"/>
            </a:lvl8pPr>
            <a:lvl9pPr>
              <a:spcBef>
                <a:spcPts val="0"/>
              </a:spcBef>
              <a:buSzPct val="100000"/>
              <a:buNone/>
              <a:defRPr sz="2000"/>
            </a:lvl9pPr>
          </a:lstStyle>
          <a:p/>
        </p:txBody>
      </p:sp>
      <p:sp>
        <p:nvSpPr>
          <p:cNvPr id="19" name="Shape 19"/>
          <p:cNvSpPr/>
          <p:nvPr/>
        </p:nvSpPr>
        <p:spPr>
          <a:xfrm rot="-180223">
            <a:off y="1841105" x="472457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 rot="-183804">
            <a:off y="1005108" x="1035602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SzPct val="100000"/>
              <a:defRPr b="1" sz="4800"/>
            </a:lvl1pPr>
            <a:lvl2pPr>
              <a:spcBef>
                <a:spcPts val="0"/>
              </a:spcBef>
              <a:buSzPct val="100000"/>
              <a:defRPr b="1" sz="4800"/>
            </a:lvl2pPr>
            <a:lvl3pPr>
              <a:spcBef>
                <a:spcPts val="0"/>
              </a:spcBef>
              <a:buSzPct val="100000"/>
              <a:defRPr b="1" sz="4800"/>
            </a:lvl3pPr>
            <a:lvl4pPr>
              <a:spcBef>
                <a:spcPts val="0"/>
              </a:spcBef>
              <a:buSzPct val="100000"/>
              <a:defRPr b="1" sz="4800"/>
            </a:lvl4pPr>
            <a:lvl5pPr>
              <a:spcBef>
                <a:spcPts val="0"/>
              </a:spcBef>
              <a:buSzPct val="100000"/>
              <a:defRPr b="1" sz="4800"/>
            </a:lvl5pPr>
            <a:lvl6pPr>
              <a:spcBef>
                <a:spcPts val="0"/>
              </a:spcBef>
              <a:buSzPct val="100000"/>
              <a:defRPr b="1" sz="4800"/>
            </a:lvl6pPr>
            <a:lvl7pPr>
              <a:spcBef>
                <a:spcPts val="0"/>
              </a:spcBef>
              <a:buSzPct val="100000"/>
              <a:defRPr b="1" sz="4800"/>
            </a:lvl7pPr>
            <a:lvl8pPr>
              <a:spcBef>
                <a:spcPts val="0"/>
              </a:spcBef>
              <a:buSzPct val="100000"/>
              <a:defRPr b="1" sz="4800"/>
            </a:lvl8pPr>
            <a:lvl9pPr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21" name="Shape 21"/>
          <p:cNvSpPr/>
          <p:nvPr/>
        </p:nvSpPr>
        <p:spPr>
          <a:xfrm flipH="1">
            <a:off y="2633472" x="0"/>
            <a:ext cy="2511742" cx="9143999"/>
          </a:xfrm>
          <a:custGeom>
            <a:pathLst>
              <a:path w="9144000" extrusionOk="0" h="3429000">
                <a:moveTo>
                  <a:pt y="0" x="0"/>
                </a:moveTo>
                <a:lnTo>
                  <a:pt y="762000" x="0"/>
                </a:lnTo>
                <a:lnTo>
                  <a:pt y="3429000" x="0"/>
                </a:lnTo>
                <a:lnTo>
                  <a:pt y="3429000" x="9144000"/>
                </a:lnTo>
                <a:lnTo>
                  <a:pt y="762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 rot="-213060">
            <a:off y="2871570" x="920480"/>
            <a:ext cy="216699" cx="60109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1200150" x="457200"/>
            <a:ext cy="33945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y="1200150" x="4648200"/>
            <a:ext cy="33945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 rot="-90017">
            <a:off y="4338182" x="999515"/>
            <a:ext cy="355283" cx="5568708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62" name="Shape 62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60F0F"/>
            </a:gs>
            <a:gs pos="100000">
              <a:srgbClr val="C82009"/>
            </a:gs>
          </a:gsLst>
          <a:lin ang="5400000" scaled="0"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5" name="Shape 5"/>
          <p:cNvCxnSpPr/>
          <p:nvPr/>
        </p:nvCxnSpPr>
        <p:spPr>
          <a:xfrm>
            <a:off y="57150" x="76200"/>
            <a:ext cy="5029199" cx="0"/>
          </a:xfrm>
          <a:prstGeom prst="straightConnector1">
            <a:avLst/>
          </a:prstGeom>
          <a:noFill/>
          <a:ln w="10795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6" name="Shape 6"/>
          <p:cNvCxnSpPr/>
          <p:nvPr/>
        </p:nvCxnSpPr>
        <p:spPr>
          <a:xfrm>
            <a:off y="57150" x="9067800"/>
            <a:ext cy="5029199" cx="0"/>
          </a:xfrm>
          <a:prstGeom prst="straightConnector1">
            <a:avLst/>
          </a:prstGeom>
          <a:noFill/>
          <a:ln w="1143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7" name="Shape 7"/>
          <p:cNvCxnSpPr/>
          <p:nvPr/>
        </p:nvCxnSpPr>
        <p:spPr>
          <a:xfrm>
            <a:off y="57150" x="533399"/>
            <a:ext cy="5029199" cx="0"/>
          </a:xfrm>
          <a:prstGeom prst="straightConnector1">
            <a:avLst/>
          </a:prstGeom>
          <a:noFill/>
          <a:ln w="6985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8" name="Shape 8"/>
          <p:cNvCxnSpPr/>
          <p:nvPr/>
        </p:nvCxnSpPr>
        <p:spPr>
          <a:xfrm flipH="1">
            <a:off y="57150" x="914400"/>
            <a:ext cy="4743600" cx="152399"/>
          </a:xfrm>
          <a:prstGeom prst="straightConnector1">
            <a:avLst/>
          </a:prstGeom>
          <a:noFill/>
          <a:ln w="1524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9" name="Shape 9"/>
          <p:cNvSpPr/>
          <p:nvPr/>
        </p:nvSpPr>
        <p:spPr>
          <a:xfrm>
            <a:off y="57150" x="110055"/>
            <a:ext cy="4972047" cx="1698625"/>
          </a:xfrm>
          <a:custGeom>
            <a:pathLst>
              <a:path w="1070" extrusionOk="0" h="4154">
                <a:moveTo>
                  <a:pt y="0" x="4"/>
                </a:moveTo>
                <a:lnTo>
                  <a:pt y="0" x="4"/>
                </a:lnTo>
                <a:lnTo>
                  <a:pt y="74" x="2"/>
                </a:lnTo>
                <a:lnTo>
                  <a:pt y="162" x="0"/>
                </a:lnTo>
                <a:lnTo>
                  <a:pt y="280" x="0"/>
                </a:lnTo>
                <a:lnTo>
                  <a:pt y="426" x="4"/>
                </a:lnTo>
                <a:lnTo>
                  <a:pt y="594" x="10"/>
                </a:lnTo>
                <a:lnTo>
                  <a:pt y="686" x="16"/>
                </a:lnTo>
                <a:lnTo>
                  <a:pt y="782" x="22"/>
                </a:lnTo>
                <a:lnTo>
                  <a:pt y="884" x="30"/>
                </a:lnTo>
                <a:lnTo>
                  <a:pt y="990" x="42"/>
                </a:lnTo>
                <a:lnTo>
                  <a:pt y="1098" x="54"/>
                </a:lnTo>
                <a:lnTo>
                  <a:pt y="1210" x="68"/>
                </a:lnTo>
                <a:lnTo>
                  <a:pt y="1324" x="86"/>
                </a:lnTo>
                <a:lnTo>
                  <a:pt y="1442" x="104"/>
                </a:lnTo>
                <a:lnTo>
                  <a:pt y="1562" x="126"/>
                </a:lnTo>
                <a:lnTo>
                  <a:pt y="1682" x="152"/>
                </a:lnTo>
                <a:lnTo>
                  <a:pt y="1804" x="178"/>
                </a:lnTo>
                <a:lnTo>
                  <a:pt y="1928" x="210"/>
                </a:lnTo>
                <a:lnTo>
                  <a:pt y="2050" x="244"/>
                </a:lnTo>
                <a:lnTo>
                  <a:pt y="2174" x="280"/>
                </a:lnTo>
                <a:lnTo>
                  <a:pt y="2298" x="322"/>
                </a:lnTo>
                <a:lnTo>
                  <a:pt y="2420" x="366"/>
                </a:lnTo>
                <a:lnTo>
                  <a:pt y="2542" x="416"/>
                </a:lnTo>
                <a:lnTo>
                  <a:pt y="2662" x="468"/>
                </a:lnTo>
                <a:lnTo>
                  <a:pt y="2722" x="496"/>
                </a:lnTo>
                <a:lnTo>
                  <a:pt y="2780" x="524"/>
                </a:lnTo>
                <a:lnTo>
                  <a:pt y="2838" x="554"/>
                </a:lnTo>
                <a:lnTo>
                  <a:pt y="2896" x="586"/>
                </a:lnTo>
                <a:lnTo>
                  <a:pt y="2896" x="586"/>
                </a:lnTo>
                <a:lnTo>
                  <a:pt y="3018" x="652"/>
                </a:lnTo>
                <a:lnTo>
                  <a:pt y="3132" x="714"/>
                </a:lnTo>
                <a:lnTo>
                  <a:pt y="3238" x="768"/>
                </a:lnTo>
                <a:lnTo>
                  <a:pt y="3336" x="816"/>
                </a:lnTo>
                <a:lnTo>
                  <a:pt y="3426" x="860"/>
                </a:lnTo>
                <a:lnTo>
                  <a:pt y="3510" x="900"/>
                </a:lnTo>
                <a:lnTo>
                  <a:pt y="3588" x="934"/>
                </a:lnTo>
                <a:lnTo>
                  <a:pt y="3658" x="964"/>
                </a:lnTo>
                <a:lnTo>
                  <a:pt y="3724" x="988"/>
                </a:lnTo>
                <a:lnTo>
                  <a:pt y="3782" x="1010"/>
                </a:lnTo>
                <a:lnTo>
                  <a:pt y="3836" x="1028"/>
                </a:lnTo>
                <a:lnTo>
                  <a:pt y="3884" x="1042"/>
                </a:lnTo>
                <a:lnTo>
                  <a:pt y="3926" x="1052"/>
                </a:lnTo>
                <a:lnTo>
                  <a:pt y="3964" x="1060"/>
                </a:lnTo>
                <a:lnTo>
                  <a:pt y="3998" x="1066"/>
                </a:lnTo>
                <a:lnTo>
                  <a:pt y="4028" x="1068"/>
                </a:lnTo>
                <a:lnTo>
                  <a:pt y="4054" x="1070"/>
                </a:lnTo>
                <a:lnTo>
                  <a:pt y="4074" x="1068"/>
                </a:lnTo>
                <a:lnTo>
                  <a:pt y="4094" x="1066"/>
                </a:lnTo>
                <a:lnTo>
                  <a:pt y="4108" x="1060"/>
                </a:lnTo>
                <a:lnTo>
                  <a:pt y="4122" x="1056"/>
                </a:lnTo>
                <a:lnTo>
                  <a:pt y="4132" x="1050"/>
                </a:lnTo>
                <a:lnTo>
                  <a:pt y="4138" x="1042"/>
                </a:lnTo>
                <a:lnTo>
                  <a:pt y="4144" x="1034"/>
                </a:lnTo>
                <a:lnTo>
                  <a:pt y="4148" x="1028"/>
                </a:lnTo>
                <a:lnTo>
                  <a:pt y="4152" x="1020"/>
                </a:lnTo>
                <a:lnTo>
                  <a:pt y="4154" x="1006"/>
                </a:lnTo>
                <a:lnTo>
                  <a:pt y="4152" x="998"/>
                </a:lnTo>
                <a:lnTo>
                  <a:pt y="4152" x="994"/>
                </a:lnTo>
              </a:path>
            </a:pathLst>
          </a:custGeom>
          <a:noFill/>
          <a:ln w="254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y="4114800" x="7839160"/>
            <a:ext cy="597693" cx="1181100"/>
          </a:xfrm>
          <a:custGeom>
            <a:pathLst>
              <a:path w="744" extrusionOk="0" h="502">
                <a:moveTo>
                  <a:pt y="502" x="0"/>
                </a:moveTo>
                <a:lnTo>
                  <a:pt y="502" x="0"/>
                </a:lnTo>
                <a:lnTo>
                  <a:pt y="482" x="4"/>
                </a:lnTo>
                <a:lnTo>
                  <a:pt y="460" x="10"/>
                </a:lnTo>
                <a:lnTo>
                  <a:pt y="430" x="20"/>
                </a:lnTo>
                <a:lnTo>
                  <a:pt y="396" x="36"/>
                </a:lnTo>
                <a:lnTo>
                  <a:pt y="358" x="56"/>
                </a:lnTo>
                <a:lnTo>
                  <a:pt y="316" x="84"/>
                </a:lnTo>
                <a:lnTo>
                  <a:pt y="294" x="100"/>
                </a:lnTo>
                <a:lnTo>
                  <a:pt y="272" x="118"/>
                </a:lnTo>
                <a:lnTo>
                  <a:pt y="248" x="138"/>
                </a:lnTo>
                <a:lnTo>
                  <a:pt y="226" x="160"/>
                </a:lnTo>
                <a:lnTo>
                  <a:pt y="204" x="184"/>
                </a:lnTo>
                <a:lnTo>
                  <a:pt y="182" x="212"/>
                </a:lnTo>
                <a:lnTo>
                  <a:pt y="162" x="240"/>
                </a:lnTo>
                <a:lnTo>
                  <a:pt y="140" x="272"/>
                </a:lnTo>
                <a:lnTo>
                  <a:pt y="120" x="306"/>
                </a:lnTo>
                <a:lnTo>
                  <a:pt y="102" x="342"/>
                </a:lnTo>
                <a:lnTo>
                  <a:pt y="84" x="382"/>
                </a:lnTo>
                <a:lnTo>
                  <a:pt y="66" x="424"/>
                </a:lnTo>
                <a:lnTo>
                  <a:pt y="52" x="470"/>
                </a:lnTo>
                <a:lnTo>
                  <a:pt y="38" x="518"/>
                </a:lnTo>
                <a:lnTo>
                  <a:pt y="26" x="570"/>
                </a:lnTo>
                <a:lnTo>
                  <a:pt y="16" x="624"/>
                </a:lnTo>
                <a:lnTo>
                  <a:pt y="6" x="682"/>
                </a:lnTo>
                <a:lnTo>
                  <a:pt y="0" x="744"/>
                </a:lnTo>
              </a:path>
            </a:pathLst>
          </a:custGeom>
          <a:noFill/>
          <a:ln w="25400" cap="flat">
            <a:solidFill>
              <a:srgbClr val="CB2813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y="2652712" x="8273122"/>
            <a:ext cy="1955006" cx="777875"/>
          </a:xfrm>
          <a:custGeom>
            <a:pathLst>
              <a:path w="490" extrusionOk="0" h="1642">
                <a:moveTo>
                  <a:pt y="1642" x="0"/>
                </a:moveTo>
                <a:lnTo>
                  <a:pt y="1642" x="0"/>
                </a:lnTo>
                <a:lnTo>
                  <a:pt y="1624" x="24"/>
                </a:lnTo>
                <a:lnTo>
                  <a:pt y="1600" x="50"/>
                </a:lnTo>
                <a:lnTo>
                  <a:pt y="1564" x="86"/>
                </a:lnTo>
                <a:lnTo>
                  <a:pt y="1518" x="126"/>
                </a:lnTo>
                <a:lnTo>
                  <a:pt y="1490" x="148"/>
                </a:lnTo>
                <a:lnTo>
                  <a:pt y="1458" x="172"/>
                </a:lnTo>
                <a:lnTo>
                  <a:pt y="1424" x="196"/>
                </a:lnTo>
                <a:lnTo>
                  <a:pt y="1384" x="220"/>
                </a:lnTo>
                <a:lnTo>
                  <a:pt y="1344" x="244"/>
                </a:lnTo>
                <a:lnTo>
                  <a:pt y="1298" x="268"/>
                </a:lnTo>
                <a:lnTo>
                  <a:pt y="1248" x="292"/>
                </a:lnTo>
                <a:lnTo>
                  <a:pt y="1196" x="316"/>
                </a:lnTo>
                <a:lnTo>
                  <a:pt y="1138" x="340"/>
                </a:lnTo>
                <a:lnTo>
                  <a:pt y="1078" x="362"/>
                </a:lnTo>
                <a:lnTo>
                  <a:pt y="1014" x="384"/>
                </a:lnTo>
                <a:lnTo>
                  <a:pt y="944" x="404"/>
                </a:lnTo>
                <a:lnTo>
                  <a:pt y="870" x="422"/>
                </a:lnTo>
                <a:lnTo>
                  <a:pt y="792" x="438"/>
                </a:lnTo>
                <a:lnTo>
                  <a:pt y="710" x="454"/>
                </a:lnTo>
                <a:lnTo>
                  <a:pt y="624" x="466"/>
                </a:lnTo>
                <a:lnTo>
                  <a:pt y="532" x="476"/>
                </a:lnTo>
                <a:lnTo>
                  <a:pt y="436" x="484"/>
                </a:lnTo>
                <a:lnTo>
                  <a:pt y="334" x="488"/>
                </a:lnTo>
                <a:lnTo>
                  <a:pt y="228" x="490"/>
                </a:lnTo>
                <a:lnTo>
                  <a:pt y="118" x="488"/>
                </a:lnTo>
                <a:lnTo>
                  <a:pt y="0" x="484"/>
                </a:lnTo>
              </a:path>
            </a:pathLst>
          </a:custGeom>
          <a:noFill/>
          <a:ln w="25400" cap="flat">
            <a:solidFill>
              <a:srgbClr val="D0331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 rot="-180107">
            <a:off y="-15156" x="1177259"/>
            <a:ext cy="859014" cx="822077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y="1371600" x="457200"/>
            <a:ext cy="31658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lt2"/>
              </a:buClr>
              <a:buSzPct val="100000"/>
              <a:buFont typeface="Trebuchet MS"/>
              <a:defRPr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 rot="-183804">
            <a:off y="1005108" x="1035602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Facial Recognition with OpenCV</a:t>
            </a:r>
          </a:p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 rot="-186991">
            <a:off y="2348618" x="1102116"/>
            <a:ext cy="393946" cx="7576304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By: Alexander Anderson, Dan Rowe, Liam Sargent, Rob Sullivan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Additional Information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Questions…?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OpenCV -- What We Used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70175" x="3169094"/>
            <a:ext cy="3446724" cx="280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Keypoints with SIFT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1052900" x="457200"/>
            <a:ext cy="3541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7000"/>
              </a:lnSpc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sift 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cv2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SIFT()</a:t>
            </a:r>
            <a:b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kp 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sift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detect(gray,</a:t>
            </a:r>
            <a:r>
              <a:rPr sz="1000" lang="en">
                <a:solidFill>
                  <a:srgbClr val="007020"/>
                </a:solidFill>
                <a:latin typeface="Verdana"/>
                <a:ea typeface="Verdana"/>
                <a:cs typeface="Verdana"/>
                <a:sym typeface="Verdana"/>
              </a:rPr>
              <a:t>None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img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cv2</a:t>
            </a:r>
            <a:r>
              <a:rPr sz="1000"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sz="10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drawKeypoints(gray,kp)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y="1101325" x="580925"/>
            <a:ext cy="750299" cx="810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F8F8F8"/>
                </a:solidFill>
              </a:rPr>
              <a:t>Scale-invariant feature transform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60575" x="580925"/>
            <a:ext cy="2541574" cx="81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Keypoints with SURF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1597500" x="457200"/>
            <a:ext cy="2997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7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sz="1400"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surf.detectAndCompute(img,None)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24275" x="2570600"/>
            <a:ext cy="2539975" cx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y="1101325" x="580925"/>
            <a:ext cy="435599" cx="810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800" lang="en">
                <a:solidFill>
                  <a:srgbClr val="F8F8F8"/>
                </a:solidFill>
              </a:rPr>
              <a:t>Speeded-Up Robust Features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Intelligent Agent?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9708">
            <a:off y="1620286" x="337625"/>
            <a:ext cy="2221337" cx="86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Training Classifiers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217850"/>
            <a:ext cy="3394500" cx="8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Facial Recognition in Pictures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16550" x="4970475"/>
            <a:ext cy="2878099" cx="3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58062" x="767803"/>
            <a:ext cy="2627374" cx="3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Hand and Eye Recognition in Photos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04500" x="157325"/>
            <a:ext cy="3788024" cx="884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 with webcam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t="6787" b="10031" r="8970" l="13761"/>
          <a:stretch/>
        </p:blipFill>
        <p:spPr>
          <a:xfrm>
            <a:off y="1128850" x="457199"/>
            <a:ext cy="3537074" cx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endly">
  <a:themeElements>
    <a:clrScheme name="Custom 432">
      <a:dk1>
        <a:srgbClr val="CA0001"/>
      </a:dk1>
      <a:lt1>
        <a:srgbClr val="ECE47C"/>
      </a:lt1>
      <a:dk2>
        <a:srgbClr val="000000"/>
      </a:dk2>
      <a:lt2>
        <a:srgbClr val="FFFFFF"/>
      </a:lt2>
      <a:accent1>
        <a:srgbClr val="E26F01"/>
      </a:accent1>
      <a:accent2>
        <a:srgbClr val="723C75"/>
      </a:accent2>
      <a:accent3>
        <a:srgbClr val="69B19F"/>
      </a:accent3>
      <a:accent4>
        <a:srgbClr val="BC5828"/>
      </a:accent4>
      <a:accent5>
        <a:srgbClr val="800000"/>
      </a:accent5>
      <a:accent6>
        <a:srgbClr val="333333"/>
      </a:accent6>
      <a:hlink>
        <a:srgbClr val="ECE47C"/>
      </a:hlink>
      <a:folHlink>
        <a:srgbClr val="FF510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